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61" r:id="rId4"/>
    <p:sldMasterId id="2147483876" r:id="rId5"/>
  </p:sldMasterIdLst>
  <p:notesMasterIdLst>
    <p:notesMasterId r:id="rId23"/>
  </p:notesMasterIdLst>
  <p:handoutMasterIdLst>
    <p:handoutMasterId r:id="rId24"/>
  </p:handoutMasterIdLst>
  <p:sldIdLst>
    <p:sldId id="356" r:id="rId6"/>
    <p:sldId id="385" r:id="rId7"/>
    <p:sldId id="386" r:id="rId8"/>
    <p:sldId id="395" r:id="rId9"/>
    <p:sldId id="373" r:id="rId10"/>
    <p:sldId id="388" r:id="rId11"/>
    <p:sldId id="375" r:id="rId12"/>
    <p:sldId id="376" r:id="rId13"/>
    <p:sldId id="377" r:id="rId14"/>
    <p:sldId id="379" r:id="rId15"/>
    <p:sldId id="369" r:id="rId16"/>
    <p:sldId id="370" r:id="rId17"/>
    <p:sldId id="371" r:id="rId18"/>
    <p:sldId id="380" r:id="rId19"/>
    <p:sldId id="378" r:id="rId20"/>
    <p:sldId id="382" r:id="rId21"/>
    <p:sldId id="383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AFD"/>
    <a:srgbClr val="0066FF"/>
    <a:srgbClr val="006666"/>
    <a:srgbClr val="0000FF"/>
    <a:srgbClr val="A6CACC"/>
    <a:srgbClr val="A2F4DB"/>
    <a:srgbClr val="F7FBFF"/>
    <a:srgbClr val="ACD9FE"/>
    <a:srgbClr val="92DBFC"/>
    <a:srgbClr val="2C2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559" autoAdjust="0"/>
  </p:normalViewPr>
  <p:slideViewPr>
    <p:cSldViewPr showGuides="1">
      <p:cViewPr varScale="1">
        <p:scale>
          <a:sx n="86" d="100"/>
          <a:sy n="86" d="100"/>
        </p:scale>
        <p:origin x="470" y="5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178D0C-A4EB-48F6-AAEA-7005845FB6F4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F9E6-6D41-4056-9D4D-224DEF40FAAB}" type="datetime1">
              <a:rPr lang="ru-RU" smtClean="0"/>
              <a:pPr/>
              <a:t>14.10.2023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90" y="1449148"/>
            <a:ext cx="10569247" cy="2971051"/>
          </a:xfrm>
        </p:spPr>
        <p:txBody>
          <a:bodyPr/>
          <a:lstStyle>
            <a:lvl1pPr>
              <a:defRPr sz="5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790" y="5280847"/>
            <a:ext cx="10569247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3392-A955-4099-8070-7D63B584D6BE}" type="datetime1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6A55-FA92-4E91-81FA-E9163FB10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800600"/>
            <a:ext cx="1055866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88825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789" y="5367338"/>
            <a:ext cx="1055866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49DF-FE58-4302-8B9F-BFD43C28E28A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8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532" y="1081456"/>
            <a:ext cx="6330767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63" y="1238502"/>
            <a:ext cx="5892305" cy="2645912"/>
          </a:xfrm>
        </p:spPr>
        <p:txBody>
          <a:bodyPr anchor="b"/>
          <a:lstStyle>
            <a:lvl1pPr algn="l">
              <a:defRPr sz="4199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968" y="4443681"/>
            <a:ext cx="5890102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2670" y="1081457"/>
            <a:ext cx="3809009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7ECC-B3C0-46A5-BFDC-B4BC4FC15C8A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0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588" y="2286585"/>
            <a:ext cx="4893840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6736" y="2435958"/>
            <a:ext cx="4381380" cy="2007789"/>
          </a:xfrm>
        </p:spPr>
        <p:txBody>
          <a:bodyPr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4397" y="2286001"/>
            <a:ext cx="4879029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DFD6-FF51-4C3F-A2F4-9D0638EB66A2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1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260A-7215-4CA4-80B1-D1C07B1CD074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7654" y="446089"/>
            <a:ext cx="4521171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1410" y="586171"/>
            <a:ext cx="249414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790" y="446089"/>
            <a:ext cx="6609818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A34D-6AAF-4B97-B074-321EA8ED817E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4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90" y="1449148"/>
            <a:ext cx="10569247" cy="2971051"/>
          </a:xfrm>
        </p:spPr>
        <p:txBody>
          <a:bodyPr/>
          <a:lstStyle>
            <a:lvl1pPr>
              <a:defRPr sz="5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790" y="5280847"/>
            <a:ext cx="10569247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3392-A955-4099-8070-7D63B584D6BE}" type="datetime1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Добавить нижний колонтитул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6A55-FA92-4E91-81FA-E9163FB10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639-A8EB-495D-8438-92B75E519A09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5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2951396"/>
            <a:ext cx="10558668" cy="1468800"/>
          </a:xfrm>
        </p:spPr>
        <p:txBody>
          <a:bodyPr anchor="b"/>
          <a:lstStyle>
            <a:lvl1pPr algn="r">
              <a:defRPr sz="4799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89" y="5281202"/>
            <a:ext cx="1055866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A62D-CA32-4E22-885E-1EDDF6DC8AFE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1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499" y="2222288"/>
            <a:ext cx="518452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04" y="2222287"/>
            <a:ext cx="5193230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94AB-AD94-44E1-A2D4-0F24BFCAED15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6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517" y="2174875"/>
            <a:ext cx="518850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517" y="2751139"/>
            <a:ext cx="5188504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04" y="2174875"/>
            <a:ext cx="519323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04" y="2751139"/>
            <a:ext cx="5193230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584C-2B08-4614-9FBD-3AA652CA5DD1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9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639-A8EB-495D-8438-92B75E519A09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6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D5E1-D5EE-4459-A9AD-C6CAD01F04AC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9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590F-8D36-491A-8AE9-9686851F2FDF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 descr="Большая морская волна (полупрозрачная)" title="Морская волна">
            <a:extLst>
              <a:ext uri="{FF2B5EF4-FFF2-40B4-BE49-F238E27FC236}">
                <a16:creationId xmlns:a16="http://schemas.microsoft.com/office/drawing/2014/main" id="{FC828D7F-410F-4931-A22B-6AFD0D7F2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2872" y="446088"/>
            <a:ext cx="3546609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72" y="446088"/>
            <a:ext cx="3546609" cy="161839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446089"/>
            <a:ext cx="6251005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872" y="2260739"/>
            <a:ext cx="3546609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806F-5401-46E9-A541-2C5AAD3F4BF8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16" y="727523"/>
            <a:ext cx="4851724" cy="1617163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6529" y="0"/>
            <a:ext cx="6092296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16" y="2344684"/>
            <a:ext cx="485172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4798" y="6041363"/>
            <a:ext cx="976625" cy="365125"/>
          </a:xfrm>
        </p:spPr>
        <p:txBody>
          <a:bodyPr/>
          <a:lstStyle/>
          <a:p>
            <a:fld id="{7C3755E4-3643-4B3B-8D13-B8CFCFE42937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243" y="6041363"/>
            <a:ext cx="3294555" cy="365125"/>
          </a:xfrm>
        </p:spPr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1423" y="5915889"/>
            <a:ext cx="1061878" cy="490599"/>
          </a:xfrm>
        </p:spPr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540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800600"/>
            <a:ext cx="1055866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88825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789" y="5367338"/>
            <a:ext cx="1055866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49DF-FE58-4302-8B9F-BFD43C28E28A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642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532" y="1081456"/>
            <a:ext cx="6330767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63" y="1238502"/>
            <a:ext cx="5892305" cy="2645912"/>
          </a:xfrm>
        </p:spPr>
        <p:txBody>
          <a:bodyPr anchor="b"/>
          <a:lstStyle>
            <a:lvl1pPr algn="l">
              <a:defRPr sz="4199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968" y="4443681"/>
            <a:ext cx="5890102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2670" y="1081457"/>
            <a:ext cx="3809009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7ECC-B3C0-46A5-BFDC-B4BC4FC15C8A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6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588" y="2286585"/>
            <a:ext cx="4893840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6736" y="2435958"/>
            <a:ext cx="4381380" cy="2007789"/>
          </a:xfrm>
        </p:spPr>
        <p:txBody>
          <a:bodyPr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4397" y="2286001"/>
            <a:ext cx="4879029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DFD6-FF51-4C3F-A2F4-9D0638EB66A2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34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260A-7215-4CA4-80B1-D1C07B1CD074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3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7654" y="446089"/>
            <a:ext cx="4521171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1410" y="586171"/>
            <a:ext cx="249414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790" y="446089"/>
            <a:ext cx="6609818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A34D-6AAF-4B97-B074-321EA8ED817E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2951396"/>
            <a:ext cx="10558668" cy="1468800"/>
          </a:xfrm>
        </p:spPr>
        <p:txBody>
          <a:bodyPr anchor="b"/>
          <a:lstStyle>
            <a:lvl1pPr algn="r">
              <a:defRPr sz="4799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89" y="5281202"/>
            <a:ext cx="1055866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A62D-CA32-4E22-885E-1EDDF6DC8AFE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499" y="2222288"/>
            <a:ext cx="518452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04" y="2222287"/>
            <a:ext cx="5193230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94AB-AD94-44E1-A2D4-0F24BFCAED15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517" y="2174875"/>
            <a:ext cx="518850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517" y="2751139"/>
            <a:ext cx="5188504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04" y="2174875"/>
            <a:ext cx="519323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04" y="2751139"/>
            <a:ext cx="5193230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584C-2B08-4614-9FBD-3AA652CA5DD1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9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D5E1-D5EE-4459-A9AD-C6CAD01F04AC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6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590F-8D36-491A-8AE9-9686851F2FDF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 descr="Большая морская волна (полупрозрачная)" title="Морская волна">
            <a:extLst>
              <a:ext uri="{FF2B5EF4-FFF2-40B4-BE49-F238E27FC236}">
                <a16:creationId xmlns:a16="http://schemas.microsoft.com/office/drawing/2014/main" id="{FC828D7F-410F-4931-A22B-6AFD0D7F2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2872" y="446088"/>
            <a:ext cx="3546609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72" y="446088"/>
            <a:ext cx="3546609" cy="161839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446089"/>
            <a:ext cx="6251005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872" y="2260739"/>
            <a:ext cx="3546609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806F-5401-46E9-A541-2C5AAD3F4BF8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16" y="727523"/>
            <a:ext cx="4851724" cy="1617163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6529" y="0"/>
            <a:ext cx="6092296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16" y="2344684"/>
            <a:ext cx="485172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4798" y="6041363"/>
            <a:ext cx="976625" cy="365125"/>
          </a:xfrm>
        </p:spPr>
        <p:txBody>
          <a:bodyPr/>
          <a:lstStyle/>
          <a:p>
            <a:fld id="{7C3755E4-3643-4B3B-8D13-B8CFCFE42937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243" y="6041363"/>
            <a:ext cx="3294555" cy="365125"/>
          </a:xfrm>
        </p:spPr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1423" y="5915889"/>
            <a:ext cx="1061878" cy="490599"/>
          </a:xfrm>
        </p:spPr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7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16000">
              <a:srgbClr val="A9B2B2"/>
            </a:gs>
            <a:gs pos="88000">
              <a:schemeClr val="tx2">
                <a:lumMod val="75000"/>
              </a:schemeClr>
            </a:gs>
            <a:gs pos="95000">
              <a:srgbClr val="A6CA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90" y="2184402"/>
            <a:ext cx="1056053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396" y="6041363"/>
            <a:ext cx="86420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2195" y="6041363"/>
            <a:ext cx="13433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101DF3-9F03-490C-9778-A709406DD31E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551" y="5915889"/>
            <a:ext cx="1061878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999">
                <a:solidFill>
                  <a:schemeClr val="accent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96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63" rtl="0" eaLnBrk="1" latinLnBrk="0" hangingPunct="1">
        <a:spcBef>
          <a:spcPct val="0"/>
        </a:spcBef>
        <a:buNone/>
        <a:defRPr sz="3999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8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9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11000">
              <a:srgbClr val="A9B2B2"/>
            </a:gs>
            <a:gs pos="65000">
              <a:schemeClr val="tx2">
                <a:lumMod val="7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90" y="2184402"/>
            <a:ext cx="1056053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396" y="6041363"/>
            <a:ext cx="86420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2195" y="6041363"/>
            <a:ext cx="13433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101DF3-9F03-490C-9778-A709406DD31E}" type="datetime1">
              <a:rPr lang="ru-RU" smtClean="0"/>
              <a:t>14.10.2023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551" y="5915889"/>
            <a:ext cx="1061878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999">
                <a:solidFill>
                  <a:schemeClr val="accent1"/>
                </a:solidFill>
              </a:defRPr>
            </a:lvl1pPr>
          </a:lstStyle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7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63" rtl="0" eaLnBrk="1" latinLnBrk="0" hangingPunct="1">
        <a:spcBef>
          <a:spcPct val="0"/>
        </a:spcBef>
        <a:buNone/>
        <a:defRPr sz="3999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8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9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iclsrm.r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package" Target="../embeddings/Microsoft_Word_Document2.docx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E287E-E141-47B4-B623-1B9771E76D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42436" y="2648464"/>
            <a:ext cx="7378606" cy="3541556"/>
          </a:xfrm>
          <a:solidFill>
            <a:schemeClr val="tx1"/>
          </a:solidFill>
        </p:spPr>
        <p:txBody>
          <a:bodyPr anchor="t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Результаты решения задач опытно-конструкторской работы (ОКР) по созданию средства измерений военного назначения, применяемого в области использования атомной энергии.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Применение опыта разработки СИ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соответствии с требованиями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Приказа ГК «Росатом» от 31.10.2013 N 1/10-НПА, Приказа Минпромторга от 28.08.2020 № 2905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для внедрения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документов по стандартизации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ГСОЕИ 2020-2021 года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части вооружения и военной техники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7A135-5B8E-4D81-A21F-EE2D881F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932" y="6131921"/>
            <a:ext cx="1061878" cy="490599"/>
          </a:xfrm>
        </p:spPr>
        <p:txBody>
          <a:bodyPr/>
          <a:lstStyle/>
          <a:p>
            <a:pPr rtl="0"/>
            <a:fld id="{2A013F82-EE5E-44EE-A61D-E31C6657F26F}" type="slidenum">
              <a:rPr lang="ru-RU" smtClean="0"/>
              <a:t>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76104-3DE1-4E18-9C00-85CADC1EDF0C}"/>
              </a:ext>
            </a:extLst>
          </p:cNvPr>
          <p:cNvSpPr txBox="1"/>
          <p:nvPr/>
        </p:nvSpPr>
        <p:spPr>
          <a:xfrm>
            <a:off x="4491264" y="748197"/>
            <a:ext cx="7345546" cy="1384995"/>
          </a:xfrm>
          <a:prstGeom prst="rect">
            <a:avLst/>
          </a:prstGeom>
          <a:solidFill>
            <a:srgbClr val="00666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+mj-ea"/>
                <a:cs typeface="Times New Roman" panose="02020603050405020304" pitchFamily="18" charset="0"/>
              </a:rPr>
              <a:t>Современные спектрометрические средства радиационного контроля для кораблей с ЯЭУ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D9F07-2613-46B7-9FB8-47B434FC2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" y="728646"/>
            <a:ext cx="4101269" cy="54683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B3ADBF-94F7-4C2F-A933-ACA91E8B4E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4003" y="120386"/>
            <a:ext cx="2796073" cy="41028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ООО «НИЦ «ЛСРМ»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41C438E-0C10-491E-87F7-5E248F0A6490}"/>
              </a:ext>
            </a:extLst>
          </p:cNvPr>
          <p:cNvSpPr txBox="1">
            <a:spLocks/>
          </p:cNvSpPr>
          <p:nvPr/>
        </p:nvSpPr>
        <p:spPr>
          <a:xfrm>
            <a:off x="1989956" y="5638755"/>
            <a:ext cx="1512168" cy="49059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ru-RU" sz="2400" b="1" dirty="0">
                <a:solidFill>
                  <a:srgbClr val="FF0000"/>
                </a:solidFill>
              </a:rPr>
              <a:t>2023 г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1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Методическое обеспечение КСМН-01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3957D0FA-D0BA-4473-9F8B-27E87E8D0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14721"/>
              </p:ext>
            </p:extLst>
          </p:nvPr>
        </p:nvGraphicFramePr>
        <p:xfrm>
          <a:off x="571500" y="984250"/>
          <a:ext cx="9223375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Document" r:id="rId3" imgW="9266756" imgH="5786513" progId="Word.Document.12">
                  <p:embed/>
                </p:oleObj>
              </mc:Choice>
              <mc:Fallback>
                <p:oleObj name="Document" r:id="rId3" imgW="9266756" imgH="5786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984250"/>
                        <a:ext cx="9223375" cy="577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61DD12-94E7-40A0-92D3-444C49C9D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836" y="1007021"/>
            <a:ext cx="2097206" cy="1585097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FE188CD5-52BF-4E34-9D79-790728CB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233248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Диапазоны методик измерений и пробоподготовка</a:t>
            </a:r>
            <a:endParaRPr lang="ru-RU" sz="2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D37783-9E10-4ED2-BED0-73945473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041303"/>
            <a:ext cx="9779508" cy="5821680"/>
          </a:xfrm>
          <a:prstGeom prst="rect">
            <a:avLst/>
          </a:prstGeom>
        </p:spPr>
      </p:pic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E24D486B-FCC2-4F90-8014-C6A1F7CB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9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1E90777-AC23-4C07-9097-F5F4ABE542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2742"/>
              </p:ext>
            </p:extLst>
          </p:nvPr>
        </p:nvGraphicFramePr>
        <p:xfrm>
          <a:off x="1205705" y="476672"/>
          <a:ext cx="9777413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Document" r:id="rId3" imgW="9777927" imgH="6186776" progId="Word.Document.12">
                  <p:embed/>
                </p:oleObj>
              </mc:Choice>
              <mc:Fallback>
                <p:oleObj name="Document" r:id="rId3" imgW="9777927" imgH="6186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5705" y="476672"/>
                        <a:ext cx="9777413" cy="618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5604CE3-6820-4079-8F8B-1F9E9913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376D325-942B-452E-980A-A6819E260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68231"/>
              </p:ext>
            </p:extLst>
          </p:nvPr>
        </p:nvGraphicFramePr>
        <p:xfrm>
          <a:off x="1286990" y="1052736"/>
          <a:ext cx="9614843" cy="3730488"/>
        </p:xfrm>
        <a:graphic>
          <a:graphicData uri="http://schemas.openxmlformats.org/drawingml/2006/table">
            <a:tbl>
              <a:tblPr firstRow="1" firstCol="1" bandRow="1"/>
              <a:tblGrid>
                <a:gridCol w="2161822">
                  <a:extLst>
                    <a:ext uri="{9D8B030D-6E8A-4147-A177-3AD203B41FA5}">
                      <a16:colId xmlns:a16="http://schemas.microsoft.com/office/drawing/2014/main" val="3760015516"/>
                    </a:ext>
                  </a:extLst>
                </a:gridCol>
                <a:gridCol w="2166809">
                  <a:extLst>
                    <a:ext uri="{9D8B030D-6E8A-4147-A177-3AD203B41FA5}">
                      <a16:colId xmlns:a16="http://schemas.microsoft.com/office/drawing/2014/main" val="2326328259"/>
                    </a:ext>
                  </a:extLst>
                </a:gridCol>
                <a:gridCol w="2643106">
                  <a:extLst>
                    <a:ext uri="{9D8B030D-6E8A-4147-A177-3AD203B41FA5}">
                      <a16:colId xmlns:a16="http://schemas.microsoft.com/office/drawing/2014/main" val="2538323890"/>
                    </a:ext>
                  </a:extLst>
                </a:gridCol>
                <a:gridCol w="2643106">
                  <a:extLst>
                    <a:ext uri="{9D8B030D-6E8A-4147-A177-3AD203B41FA5}">
                      <a16:colId xmlns:a16="http://schemas.microsoft.com/office/drawing/2014/main" val="3404484096"/>
                    </a:ext>
                  </a:extLst>
                </a:gridCol>
              </a:tblGrid>
              <a:tr h="25178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ln w="3175" cap="flat" cmpd="sng" algn="ctr">
                            <a:solidFill>
                              <a:srgbClr val="FFC5F7"/>
                            </a:solidFill>
                            <a:prstDash val="solid"/>
                            <a:round/>
                          </a:ln>
                          <a:solidFill>
                            <a:srgbClr val="000000"/>
                          </a:solidFill>
                          <a:effectLst>
                            <a:outerShdw dist="38100" dir="2700000" algn="tl">
                              <a:srgbClr val="ED7D31"/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Диапазон активности, метод пробоподготовки, сосуд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798965"/>
                  </a:ext>
                </a:extLst>
              </a:tr>
              <a:tr h="597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РПА-01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Модули СКБ-НЦ02,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РКБ-НЦ03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 СКГ- НЦ01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71325"/>
                  </a:ext>
                </a:extLst>
              </a:tr>
              <a:tr h="33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ln w="3175" cap="flat" cmpd="sng" algn="ctr">
                            <a:solidFill>
                              <a:srgbClr val="FFC5F7"/>
                            </a:solidFill>
                            <a:prstDash val="solid"/>
                            <a:round/>
                          </a:ln>
                          <a:solidFill>
                            <a:srgbClr val="00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α-спектрометрия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ln w="3175" cap="flat" cmpd="sng" algn="ctr">
                            <a:solidFill>
                              <a:srgbClr val="FFC5F7"/>
                            </a:solidFill>
                            <a:prstDash val="solid"/>
                            <a:round/>
                          </a:ln>
                          <a:solidFill>
                            <a:srgbClr val="00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β- спектрометрия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600" b="1">
                          <a:ln w="3175" cap="flat" cmpd="sng" algn="ctr">
                            <a:solidFill>
                              <a:srgbClr val="FFC5F7"/>
                            </a:solidFill>
                            <a:prstDash val="solid"/>
                            <a:round/>
                          </a:ln>
                          <a:solidFill>
                            <a:srgbClr val="000000"/>
                          </a:solidFill>
                          <a:effectLst>
                            <a:outerShdw dist="38100" dir="2700000" algn="tl">
                              <a:schemeClr val="accent2"/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γ-спектрометрия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82901"/>
                  </a:ext>
                </a:extLst>
              </a:tr>
              <a:tr h="1727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b="1">
                          <a:ln w="3175" cap="flat" cmpd="sng" algn="ctr">
                            <a:solidFill>
                              <a:srgbClr val="FFC5F7"/>
                            </a:solidFill>
                            <a:prstDash val="solid"/>
                            <a:round/>
                          </a:ln>
                          <a:solidFill>
                            <a:srgbClr val="000000"/>
                          </a:solidFill>
                          <a:effectLst>
                            <a:outerShdw dist="38100" dir="2700000" algn="tl">
                              <a:srgbClr val="ED7D31"/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Задача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Измерение активности аэрозольных проб воздуха, отобранных на фильтры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÷1,0·10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Бк/м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Озоление аэрозольных фильтров. Подложка S=4 см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÷1,0·10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Бк/м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Озоление аэрозольных фильтров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Чашка Петри D=60 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/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÷1,0·10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Бк/м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Озоление аэрозольных фильтров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Чашка Петри D=40 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02139"/>
                  </a:ext>
                </a:extLst>
              </a:tr>
              <a:tr h="758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b="1">
                          <a:ln w="3175" cap="flat" cmpd="sng" algn="ctr">
                            <a:solidFill>
                              <a:srgbClr val="FFC5F7"/>
                            </a:solidFill>
                            <a:prstDash val="solid"/>
                            <a:round/>
                          </a:ln>
                          <a:solidFill>
                            <a:srgbClr val="000000"/>
                          </a:solidFill>
                          <a:effectLst>
                            <a:outerShdw dist="38100" dir="2700000" algn="tl">
                              <a:srgbClr val="ED7D31"/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Задача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Индикация трития в ЖРО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2·10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Бк·дм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Виала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 мл со сцинтиллятором</a:t>
                      </a:r>
                      <a:endParaRPr lang="ru-RU" dirty="0"/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50005" algn="l"/>
                          <a:tab pos="6687185" algn="ctr"/>
                          <a:tab pos="7851140" algn="l"/>
                          <a:tab pos="7955915" algn="l"/>
                          <a:tab pos="1189418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4" marR="6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55544"/>
                  </a:ext>
                </a:extLst>
              </a:tr>
            </a:tbl>
          </a:graphicData>
        </a:graphic>
      </p:graphicFrame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4899E34F-4BAE-48DE-92AB-8E42561D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233248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Диапазоны методик измерений и пробоподготовка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A9932E3-1779-488E-85DC-7DAC3726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11000">
              <a:srgbClr val="A9B2B2"/>
            </a:gs>
            <a:gs pos="65000">
              <a:schemeClr val="tx2">
                <a:lumMod val="75000"/>
              </a:schemeClr>
            </a:gs>
            <a:gs pos="88000">
              <a:srgbClr val="A6CA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3200" dirty="0"/>
              <a:t>Программное обеспечение КСМН-01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149BA9D-BE00-409E-A8DC-B06994CE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032" y="962309"/>
            <a:ext cx="4831300" cy="450467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rgbClr val="0066FF"/>
                </a:solidFill>
              </a:rPr>
              <a:t>ПО </a:t>
            </a:r>
            <a:r>
              <a:rPr lang="en-US" b="1" dirty="0" err="1">
                <a:solidFill>
                  <a:srgbClr val="0066FF"/>
                </a:solidFill>
              </a:rPr>
              <a:t>LinSpec</a:t>
            </a:r>
            <a:r>
              <a:rPr lang="en-US" b="1" dirty="0">
                <a:solidFill>
                  <a:srgbClr val="0066FF"/>
                </a:solidFill>
              </a:rPr>
              <a:t>-R </a:t>
            </a:r>
            <a:r>
              <a:rPr lang="ru-RU" b="1" dirty="0">
                <a:solidFill>
                  <a:srgbClr val="0066FF"/>
                </a:solidFill>
              </a:rPr>
              <a:t>обеспечивает: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199C1F0-5107-4339-A974-70A6451F0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736" y="1412776"/>
            <a:ext cx="4832596" cy="532859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FF99"/>
            </a:solidFill>
          </a:ln>
        </p:spPr>
        <p:txBody>
          <a:bodyPr>
            <a:noAutofit/>
          </a:bodyPr>
          <a:lstStyle/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350" b="1" dirty="0">
                <a:solidFill>
                  <a:schemeClr val="bg1"/>
                </a:solidFill>
              </a:rPr>
              <a:t>включение и управление работой РПА-01, СКГ-НЦ01, СКБ-НЦ02, РКБ-НЦ03;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выбор оператором измерительной задачи: контроль ЖРО, теплоносителя ЯЭУ, экологические пробы, донные отложения, продукты питания;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ввод данных пробоподготовки для расчета активности исходной пробы автоматически по методике измерений;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автоматизированную обработку результатов измерений;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создание базы данных радионуклидов и результатов измерений с сортировкой по объектам, дате и др.;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печать формализованного протокола результата или группы измерений за период (протокол методики измерений);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 сбор, визуализация, хранение измеренных данных;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самодиагностика в процессе работы и сигнализация о неисправностях, выходе из строя измерительных каналов;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350" b="1" dirty="0">
                <a:solidFill>
                  <a:schemeClr val="bg1"/>
                </a:solidFill>
              </a:rPr>
              <a:t> </a:t>
            </a:r>
            <a:r>
              <a:rPr lang="ru-RU" sz="1350" b="1" dirty="0">
                <a:solidFill>
                  <a:srgbClr val="0066FF"/>
                </a:solidFill>
              </a:rPr>
              <a:t>режим тренажера для обучения специалистов</a:t>
            </a:r>
          </a:p>
          <a:p>
            <a:pPr marL="174625" indent="-17462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2EEE342-693A-4EDF-BEAD-A05882676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83" y="962309"/>
            <a:ext cx="2626399" cy="182093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4F54401-9FA5-4599-874F-BF3E85EA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568" y="962309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0FD81DD-0F87-4AF7-99DF-423277C214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0878" y="946985"/>
          <a:ext cx="3717782" cy="5794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4" imgW="4809524" imgH="7497221" progId="PBrush">
                  <p:embed/>
                </p:oleObj>
              </mc:Choice>
              <mc:Fallback>
                <p:oleObj r:id="rId4" imgW="4809524" imgH="7497221" progId="PBrus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C0FD81DD-0F87-4AF7-99DF-423277C21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878" y="946985"/>
                        <a:ext cx="3717782" cy="5794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E62CAD-56C7-412C-9169-27CCBD8E0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983" y="2841111"/>
            <a:ext cx="1817679" cy="1314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9A1D60-07F9-4F8F-892B-C07AB29FC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785" y="4057884"/>
            <a:ext cx="1615056" cy="1242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0667EB-D13F-400B-9031-7FED35244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0361" y="5251117"/>
            <a:ext cx="1817679" cy="1425316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9FD3E01C-2AC9-417C-BA5C-A3A3E293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ru-RU" sz="1999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999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Стойкость и живучесть КСМН-01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155FA0-DB82-4CF0-8059-134C65C6B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96964"/>
              </p:ext>
            </p:extLst>
          </p:nvPr>
        </p:nvGraphicFramePr>
        <p:xfrm>
          <a:off x="599640" y="837902"/>
          <a:ext cx="925195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Document" r:id="rId3" imgW="9251589" imgH="5760177" progId="Word.Document.12">
                  <p:embed/>
                </p:oleObj>
              </mc:Choice>
              <mc:Fallback>
                <p:oleObj name="Document" r:id="rId3" imgW="9251589" imgH="57601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640" y="837902"/>
                        <a:ext cx="9251950" cy="5759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77AE57-966F-4428-9C83-FFC3F1BE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4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2400" dirty="0"/>
              <a:t>Отличительные особенности от российских и зарубежных аналогов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205A963-16B1-47DF-92D0-8F14D64C0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09068"/>
              </p:ext>
            </p:extLst>
          </p:nvPr>
        </p:nvGraphicFramePr>
        <p:xfrm>
          <a:off x="571243" y="870465"/>
          <a:ext cx="9251950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Document" r:id="rId3" imgW="9266756" imgH="5578942" progId="Word.Document.12">
                  <p:embed/>
                </p:oleObj>
              </mc:Choice>
              <mc:Fallback>
                <p:oleObj name="Document" r:id="rId3" imgW="9266756" imgH="5578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243" y="870465"/>
                        <a:ext cx="9251950" cy="56070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A3F813-77AE-4C48-828B-150845539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617" y="950538"/>
            <a:ext cx="4189443" cy="48517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A9F1A106-1B0C-45F4-820B-0561E1EB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0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2400" dirty="0"/>
              <a:t>Спасибо за внимание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C4D973-9CCF-4697-AC7F-F3E76063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9" y="851466"/>
            <a:ext cx="4256669" cy="5673878"/>
          </a:xfrm>
          <a:prstGeom prst="rect">
            <a:avLst/>
          </a:prstGeom>
          <a:ln>
            <a:solidFill>
              <a:srgbClr val="00FF99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74D81-7796-452E-AE83-CD66EF089421}"/>
              </a:ext>
            </a:extLst>
          </p:cNvPr>
          <p:cNvSpPr txBox="1"/>
          <p:nvPr/>
        </p:nvSpPr>
        <p:spPr>
          <a:xfrm>
            <a:off x="5014293" y="851466"/>
            <a:ext cx="249234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Контактная информация:</a:t>
            </a:r>
          </a:p>
          <a:p>
            <a:endParaRPr lang="ru-RU" sz="1800" b="1" dirty="0"/>
          </a:p>
          <a:p>
            <a:r>
              <a:rPr lang="ru-RU" sz="1800" b="1" dirty="0"/>
              <a:t>ООО «НИЦ «ЛСРМ», г. Зеленоград,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+7 (495) 109-99-97</a:t>
            </a:r>
          </a:p>
          <a:p>
            <a:r>
              <a:rPr lang="ru-RU" sz="18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info@niclsrm.ru</a:t>
            </a:r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Генеральный директор </a:t>
            </a:r>
            <a:r>
              <a:rPr lang="ru-RU" sz="1400" b="1" dirty="0"/>
              <a:t>Пономаренко Андрей Викторович</a:t>
            </a:r>
            <a:br>
              <a:rPr lang="ru-RU" sz="1400" b="1" dirty="0"/>
            </a:br>
            <a:endParaRPr lang="ru-RU" sz="1400" b="1" dirty="0"/>
          </a:p>
          <a:p>
            <a:r>
              <a:rPr lang="ru-RU" sz="1400" b="1" dirty="0">
                <a:solidFill>
                  <a:schemeClr val="bg1"/>
                </a:solidFill>
              </a:rPr>
              <a:t>Заместитель генерального директора – главный метролог</a:t>
            </a:r>
          </a:p>
          <a:p>
            <a:r>
              <a:rPr lang="ru-RU" sz="1400" b="1" dirty="0"/>
              <a:t>Лебедева Татьяна Георгиевна</a:t>
            </a:r>
          </a:p>
          <a:p>
            <a:endParaRPr lang="ru-RU" sz="1400" b="1" dirty="0"/>
          </a:p>
          <a:p>
            <a:r>
              <a:rPr lang="ru-RU" sz="1400" b="1" dirty="0">
                <a:solidFill>
                  <a:schemeClr val="bg1"/>
                </a:solidFill>
              </a:rPr>
              <a:t>Начальник управления проектами</a:t>
            </a:r>
          </a:p>
          <a:p>
            <a:r>
              <a:rPr lang="ru-RU" sz="1400" b="1" dirty="0"/>
              <a:t>Каширина Марина Сергеевна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35DC8AA8-1EC2-456E-83E8-BC367CB60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24" y="4869160"/>
            <a:ext cx="4249200" cy="704494"/>
          </a:xfrm>
          <a:solidFill>
            <a:schemeClr val="accent1">
              <a:lumMod val="75000"/>
            </a:schemeClr>
          </a:solidFill>
          <a:ln w="12700">
            <a:solidFill>
              <a:srgbClr val="00FF99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Комплекс спектрометрический морского назначения КСМН-01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05FACBB-49AB-4ECC-93C0-55C793DC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82" y="6072323"/>
            <a:ext cx="1061878" cy="490599"/>
          </a:xfrm>
        </p:spPr>
        <p:txBody>
          <a:bodyPr/>
          <a:lstStyle/>
          <a:p>
            <a:pPr rtl="0"/>
            <a:fld id="{2A013F82-EE5E-44EE-A61D-E31C6657F26F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6ADACC-0FB3-4F9A-A6BF-2D35B1FD9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588" y="851466"/>
            <a:ext cx="3942472" cy="53858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49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Цели современной альфа, бета и гамма-спектрометрии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149BA9D-BE00-409E-A8DC-B06994CE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18" y="1087709"/>
            <a:ext cx="4205937" cy="325067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rgbClr val="006666"/>
                </a:solidFill>
              </a:rPr>
              <a:t>Цели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199C1F0-5107-4339-A974-70A6451F0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19" y="1435664"/>
            <a:ext cx="4205938" cy="220936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FF99"/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  <a:tabLst>
                <a:tab pos="3856038" algn="l"/>
              </a:tabLst>
            </a:pPr>
            <a:r>
              <a:rPr lang="ru-RU" sz="1500" b="1" dirty="0">
                <a:solidFill>
                  <a:schemeClr val="bg1"/>
                </a:solidFill>
              </a:rPr>
              <a:t>Достижение прецизионного анализа технологических проб ядерных энергетических установок (ЯЭУ), проб объектов окружающей среды в зоне размещения радиационно-опасных объектов, измерение активности радионуклидов в сложных смесях или определение активности ничтожных количеств радионуклидов в пробах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3EDED8C-6E7E-44F4-BD44-B27E0132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7178" y="1087709"/>
            <a:ext cx="7119882" cy="325067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rgbClr val="006666"/>
                </a:solidFill>
              </a:rPr>
              <a:t>Способы достижения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B137330F-FB55-4B3F-84B4-1D6B43017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8268" y="1412776"/>
            <a:ext cx="7119882" cy="5190187"/>
          </a:xfr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3856038" algn="l"/>
              </a:tabLst>
            </a:pPr>
            <a:r>
              <a:rPr lang="ru-RU" sz="4800" b="1" dirty="0">
                <a:solidFill>
                  <a:schemeClr val="bg1"/>
                </a:solidFill>
              </a:rPr>
              <a:t> Реализация требований документов по стандартизации оборонной продукции в части метрологического обеспечения разработки средств измерений военного назначения (СИ ВН)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1. ГОСТ РВ 0008-000-2019. ГСОЕИ. Метрологическое обеспечение вооружения и военной техники. Основные положения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2. Приказ Министра обороны РФ от 2.07.2016 г. № 402 «Об Особенностях отнесения технических средств к средствам измерений военного назначения, испытаний средств измерений военного назначения в целях утверждения типа и порядка утверждения их типа».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3. ГОСТ РВ 0008-002-2013. ГСОЕИ. Аттестация испытательного оборудования, применяемого при оценке соответствия оборонной продукции.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4. ГОСТ РВ 0008-003-2019. ГСОЕИ. Метрологическая экспертиза образцов вооружения и военной техники. Организация и порядок проведения.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5. Приказ Министра обороны РФ № 3 от 15.01.2019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6. ГОСТ РВ 0008-004-2020. ГСОЕИ. Средства измерений военного назначения. Испытания и утверждение типа.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7. ГОСТ РВ 0008-006-2020. ГСОЕИ. Метрологическое обеспечение испытаний вооружения и военной техники.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endParaRPr lang="ru-RU" sz="48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3856038" algn="l"/>
              </a:tabLst>
            </a:pPr>
            <a:r>
              <a:rPr lang="ru-RU" sz="4800" b="1" dirty="0">
                <a:solidFill>
                  <a:schemeClr val="bg1"/>
                </a:solidFill>
              </a:rPr>
              <a:t> Применение опыта разработки СИ гражданского назначения в соответствии с документами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1. Приказ Минпромторга от 28.08.2020 № 2905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2. Приказ ГК «Росатом» от 31.10.2013 N 1/10-НПА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3. Приказ Росстандарта № 2841 от 29.12.2018 г. «Об утверждении государственной поверочной схемы для средств измерений активности, удельной активности радионуклидов, потока и плотности потока альфа-, бета-частиц и фотонов радионуклидных источников».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6038" algn="l"/>
              </a:tabLst>
            </a:pPr>
            <a:r>
              <a:rPr lang="ru-RU" sz="4800" dirty="0">
                <a:solidFill>
                  <a:schemeClr val="bg1"/>
                </a:solidFill>
              </a:rPr>
              <a:t>4. МИ 3592-2017. МИ 2955-2010. МИ 3650-2022. </a:t>
            </a:r>
          </a:p>
        </p:txBody>
      </p:sp>
      <p:sp>
        <p:nvSpPr>
          <p:cNvPr id="18" name="Объект 12">
            <a:extLst>
              <a:ext uri="{FF2B5EF4-FFF2-40B4-BE49-F238E27FC236}">
                <a16:creationId xmlns:a16="http://schemas.microsoft.com/office/drawing/2014/main" id="{92C42A71-EEEF-4C73-A873-FB7D4A778C3E}"/>
              </a:ext>
            </a:extLst>
          </p:cNvPr>
          <p:cNvSpPr txBox="1">
            <a:spLocks/>
          </p:cNvSpPr>
          <p:nvPr/>
        </p:nvSpPr>
        <p:spPr>
          <a:xfrm>
            <a:off x="583418" y="3667912"/>
            <a:ext cx="4205939" cy="2929440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fontAlgn="auto">
              <a:buSzTx/>
              <a:buNone/>
              <a:tabLst/>
              <a:defRPr/>
            </a:pPr>
            <a:r>
              <a:rPr lang="ru-RU" sz="1999" b="1" dirty="0">
                <a:solidFill>
                  <a:srgbClr val="006666"/>
                </a:solidFill>
              </a:rPr>
              <a:t>Цели выполнения ОКР: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500" b="1" dirty="0">
                <a:solidFill>
                  <a:schemeClr val="bg1"/>
                </a:solidFill>
              </a:rPr>
              <a:t>Разработка спектрометрического комплекса </a:t>
            </a:r>
            <a:r>
              <a:rPr lang="ru-RU" sz="1500" b="1" dirty="0">
                <a:solidFill>
                  <a:srgbClr val="FF0000"/>
                </a:solidFill>
              </a:rPr>
              <a:t>КСМН-01</a:t>
            </a:r>
            <a:r>
              <a:rPr lang="ru-RU" sz="1500" b="1" dirty="0">
                <a:solidFill>
                  <a:schemeClr val="bg1"/>
                </a:solidFill>
              </a:rPr>
              <a:t>, обеспечивающего: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Tx/>
              <a:buChar char="-"/>
              <a:defRPr/>
            </a:pPr>
            <a:r>
              <a:rPr lang="ru-RU" sz="1500" b="1" dirty="0">
                <a:solidFill>
                  <a:schemeClr val="bg1"/>
                </a:solidFill>
              </a:rPr>
              <a:t>оценку состояния активных зон ЯЭУ;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Tx/>
              <a:buChar char="-"/>
              <a:defRPr/>
            </a:pPr>
            <a:r>
              <a:rPr lang="ru-RU" sz="1500" b="1" dirty="0">
                <a:solidFill>
                  <a:schemeClr val="bg1"/>
                </a:solidFill>
              </a:rPr>
              <a:t>контроль обращения с РАО;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Tx/>
              <a:buChar char="-"/>
              <a:defRPr/>
            </a:pPr>
            <a:r>
              <a:rPr lang="ru-RU" sz="1500" b="1" dirty="0">
                <a:solidFill>
                  <a:schemeClr val="bg1"/>
                </a:solidFill>
              </a:rPr>
              <a:t>контроль объектов внешней среды в зоне действия сил флота;</a:t>
            </a:r>
          </a:p>
          <a:p>
            <a:pPr marR="0" lvl="0" algn="just" defTabSz="457063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500" b="1" dirty="0">
                <a:solidFill>
                  <a:schemeClr val="bg1"/>
                </a:solidFill>
              </a:rPr>
              <a:t>Использование </a:t>
            </a:r>
            <a:r>
              <a:rPr lang="ru-RU" sz="1500" b="1" dirty="0">
                <a:solidFill>
                  <a:srgbClr val="FF0000"/>
                </a:solidFill>
              </a:rPr>
              <a:t>100%</a:t>
            </a:r>
            <a:r>
              <a:rPr lang="ru-RU" sz="1500" b="1" dirty="0">
                <a:solidFill>
                  <a:schemeClr val="bg1"/>
                </a:solidFill>
              </a:rPr>
              <a:t> комплектующих и ПО российского производства по требованиям МО РФ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3353FDB-7C7D-417D-B6DF-689EDB2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0116" y="6111347"/>
            <a:ext cx="1061878" cy="49059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ru-RU" sz="1999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999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26" y="260648"/>
            <a:ext cx="11679534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Назначение и задачи применения КСМН-01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149BA9D-BE00-409E-A8DC-B06994CE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527" y="1012176"/>
            <a:ext cx="5033961" cy="429159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rgbClr val="006666"/>
                </a:solidFill>
              </a:rPr>
              <a:t>Полное наименование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199C1F0-5107-4339-A974-70A6451F0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526" y="1478174"/>
            <a:ext cx="5033961" cy="582673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Комплекс спектрометрический морского назначения КСМН-01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3EDED8C-6E7E-44F4-BD44-B27E0132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99593" y="1018894"/>
            <a:ext cx="6427467" cy="419047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rgbClr val="006666"/>
                </a:solidFill>
              </a:rPr>
              <a:t>Задачи применения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B137330F-FB55-4B3F-84B4-1D6B43017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99592" y="1472231"/>
            <a:ext cx="6427467" cy="1840111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Ø"/>
              <a:tabLst>
                <a:tab pos="3856038" algn="l"/>
              </a:tabLst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оценки состояния активных зон ядерных энергетических установок (ЯЭУ) военного и гражданского назначения;</a:t>
            </a:r>
          </a:p>
          <a:p>
            <a:pPr algn="just"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Ø"/>
              <a:tabLst>
                <a:tab pos="385603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 обнаружения и идентификации радионуклидов в контурах ЯЭУ;</a:t>
            </a:r>
          </a:p>
          <a:p>
            <a:pPr algn="just"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Ø"/>
              <a:tabLst>
                <a:tab pos="385603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 контроль обращения с радиоактивными отходами;</a:t>
            </a:r>
          </a:p>
          <a:p>
            <a:pPr algn="just">
              <a:spcBef>
                <a:spcPts val="600"/>
              </a:spcBef>
              <a:buClr>
                <a:srgbClr val="006666"/>
              </a:buClr>
              <a:buFont typeface="Wingdings" panose="05000000000000000000" pitchFamily="2" charset="2"/>
              <a:buChar char="Ø"/>
              <a:tabLst>
                <a:tab pos="3856038" algn="l"/>
              </a:tabLst>
            </a:pPr>
            <a:r>
              <a:rPr lang="ru-RU" sz="1800" b="1" dirty="0">
                <a:solidFill>
                  <a:schemeClr val="bg1"/>
                </a:solidFill>
              </a:rPr>
              <a:t> контроль состояния объектов окружающей среды в зоне действия сил флота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73DA0D9E-B286-4961-B3D9-F3FEB214C2AD}"/>
              </a:ext>
            </a:extLst>
          </p:cNvPr>
          <p:cNvSpPr txBox="1">
            <a:spLocks/>
          </p:cNvSpPr>
          <p:nvPr/>
        </p:nvSpPr>
        <p:spPr>
          <a:xfrm>
            <a:off x="247529" y="2154351"/>
            <a:ext cx="5048197" cy="429159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9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1999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Назначение СИ</a:t>
            </a:r>
          </a:p>
        </p:txBody>
      </p:sp>
      <p:sp>
        <p:nvSpPr>
          <p:cNvPr id="18" name="Объект 12">
            <a:extLst>
              <a:ext uri="{FF2B5EF4-FFF2-40B4-BE49-F238E27FC236}">
                <a16:creationId xmlns:a16="http://schemas.microsoft.com/office/drawing/2014/main" id="{92C42A71-EEEF-4C73-A873-FB7D4A778C3E}"/>
              </a:ext>
            </a:extLst>
          </p:cNvPr>
          <p:cNvSpPr txBox="1">
            <a:spLocks/>
          </p:cNvSpPr>
          <p:nvPr/>
        </p:nvSpPr>
        <p:spPr>
          <a:xfrm>
            <a:off x="247528" y="2612241"/>
            <a:ext cx="5048198" cy="2184913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6BB"/>
              </a:buClr>
              <a:buSz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Предназначен для:</a:t>
            </a:r>
          </a:p>
          <a:p>
            <a:pPr marR="0" lvl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измерений потока и энергии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альфа-частиц, бета-частиц и гамма-квантов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/>
              </a:rPr>
              <a:t>;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измерений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активности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счетных образцов, приготовленных из проб контролируемых объектов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/>
              </a:rPr>
              <a:t>;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66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/>
              </a:rPr>
              <a:t> измерений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объемной (удельной) активности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проб в соответствии с методиками измерений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178C00-3A43-4930-A479-8CC171D3C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54" y="3346632"/>
            <a:ext cx="2799498" cy="2492474"/>
          </a:xfrm>
          <a:prstGeom prst="rect">
            <a:avLst/>
          </a:prstGeom>
          <a:ln w="19050">
            <a:solidFill>
              <a:srgbClr val="00FF99"/>
            </a:solidFill>
          </a:ln>
        </p:spPr>
      </p:pic>
      <p:sp>
        <p:nvSpPr>
          <p:cNvPr id="24" name="Текст 11">
            <a:extLst>
              <a:ext uri="{FF2B5EF4-FFF2-40B4-BE49-F238E27FC236}">
                <a16:creationId xmlns:a16="http://schemas.microsoft.com/office/drawing/2014/main" id="{E465750B-99D9-4809-84EE-E8734A55B3BC}"/>
              </a:ext>
            </a:extLst>
          </p:cNvPr>
          <p:cNvSpPr txBox="1">
            <a:spLocks/>
          </p:cNvSpPr>
          <p:nvPr/>
        </p:nvSpPr>
        <p:spPr>
          <a:xfrm>
            <a:off x="247526" y="4828816"/>
            <a:ext cx="5048197" cy="419047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9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79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1999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Область применения</a:t>
            </a:r>
          </a:p>
        </p:txBody>
      </p:sp>
      <p:sp>
        <p:nvSpPr>
          <p:cNvPr id="25" name="Объект 12">
            <a:extLst>
              <a:ext uri="{FF2B5EF4-FFF2-40B4-BE49-F238E27FC236}">
                <a16:creationId xmlns:a16="http://schemas.microsoft.com/office/drawing/2014/main" id="{3895A611-6CA8-4386-A706-0284E9D634BE}"/>
              </a:ext>
            </a:extLst>
          </p:cNvPr>
          <p:cNvSpPr txBox="1">
            <a:spLocks/>
          </p:cNvSpPr>
          <p:nvPr/>
        </p:nvSpPr>
        <p:spPr>
          <a:xfrm>
            <a:off x="247526" y="5247863"/>
            <a:ext cx="5048198" cy="989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SzTx/>
              <a:buNone/>
              <a:tabLst/>
              <a:defRPr/>
            </a:pPr>
            <a:r>
              <a:rPr lang="ru-RU" sz="1500" b="1" dirty="0">
                <a:solidFill>
                  <a:schemeClr val="bg1"/>
                </a:solidFill>
              </a:rPr>
              <a:t>Оснащение радиохимических лабораторий служб РБ, стационарных лабораторий, лабораторий и служб РБ надводных кораблей с ЯЭУ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9ADF7D-0EA8-4931-92B5-C0ED0A405371}"/>
              </a:ext>
            </a:extLst>
          </p:cNvPr>
          <p:cNvSpPr txBox="1"/>
          <p:nvPr/>
        </p:nvSpPr>
        <p:spPr>
          <a:xfrm>
            <a:off x="587770" y="6334663"/>
            <a:ext cx="82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 по заказу Министерства Обороны Российской Федерации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3353FDB-7C7D-417D-B6DF-689EDB2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ru-RU" sz="1999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999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BB605-D457-44F0-88BF-44CB9708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3346632"/>
            <a:ext cx="2480997" cy="24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43204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ru-RU" sz="2800" dirty="0"/>
              <a:t>Комплекс КСМН-01 обеспечивает: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B137330F-FB55-4B3F-84B4-1D6B43017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581" y="980728"/>
            <a:ext cx="5507832" cy="5184576"/>
          </a:xfrm>
          <a:solidFill>
            <a:schemeClr val="tx1"/>
          </a:solidFill>
          <a:ln w="19050">
            <a:solidFill>
              <a:srgbClr val="00FF99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600"/>
              </a:spcBef>
              <a:buClr>
                <a:srgbClr val="006666"/>
              </a:buClr>
              <a:tabLst>
                <a:tab pos="3856038" algn="l"/>
              </a:tabLst>
            </a:pPr>
            <a:r>
              <a:rPr lang="ru-RU" dirty="0">
                <a:solidFill>
                  <a:schemeClr val="bg1"/>
                </a:solidFill>
              </a:rPr>
              <a:t> идентификацию </a:t>
            </a:r>
            <a:r>
              <a:rPr lang="ru-RU" b="1" dirty="0">
                <a:solidFill>
                  <a:schemeClr val="bg1"/>
                </a:solidFill>
              </a:rPr>
              <a:t>гамма-излучающих</a:t>
            </a:r>
            <a:r>
              <a:rPr lang="ru-RU" dirty="0">
                <a:solidFill>
                  <a:schemeClr val="bg1"/>
                </a:solidFill>
              </a:rPr>
              <a:t> радионуклидов, измерение объемной активности и суммарной объёмной активности гамма-излучающих радионуклидов в пробах </a:t>
            </a:r>
            <a:r>
              <a:rPr lang="ru-RU" b="1" dirty="0">
                <a:solidFill>
                  <a:schemeClr val="bg1"/>
                </a:solidFill>
              </a:rPr>
              <a:t>воды I,</a:t>
            </a:r>
            <a:r>
              <a:rPr lang="en-US" b="1" dirty="0">
                <a:solidFill>
                  <a:schemeClr val="bg1"/>
                </a:solidFill>
              </a:rPr>
              <a:t> II</a:t>
            </a:r>
            <a:r>
              <a:rPr lang="ru-RU" b="1" dirty="0">
                <a:solidFill>
                  <a:schemeClr val="bg1"/>
                </a:solidFill>
              </a:rPr>
              <a:t>  контуров ЯЭУ, ЖРО</a:t>
            </a:r>
          </a:p>
          <a:p>
            <a:pPr marL="0" indent="0" algn="just">
              <a:spcBef>
                <a:spcPts val="600"/>
              </a:spcBef>
              <a:buClr>
                <a:srgbClr val="006666"/>
              </a:buClr>
              <a:tabLst>
                <a:tab pos="3856038" algn="l"/>
              </a:tabLst>
            </a:pPr>
            <a:r>
              <a:rPr lang="ru-RU" dirty="0">
                <a:solidFill>
                  <a:schemeClr val="bg1"/>
                </a:solidFill>
              </a:rPr>
              <a:t> идентификацию </a:t>
            </a:r>
            <a:r>
              <a:rPr lang="ru-RU" b="1" dirty="0">
                <a:solidFill>
                  <a:schemeClr val="bg1"/>
                </a:solidFill>
              </a:rPr>
              <a:t>бета-излучающих</a:t>
            </a:r>
            <a:r>
              <a:rPr lang="ru-RU" dirty="0">
                <a:solidFill>
                  <a:schemeClr val="bg1"/>
                </a:solidFill>
              </a:rPr>
              <a:t> радионуклидов, измерение объемной активности и суммарной объёмной активности бета-излучающих радионуклидов в пробах </a:t>
            </a:r>
            <a:r>
              <a:rPr lang="ru-RU" b="1" dirty="0">
                <a:solidFill>
                  <a:schemeClr val="bg1"/>
                </a:solidFill>
              </a:rPr>
              <a:t>теплоносителя I контура ЯЭУ и ЖРО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006666"/>
              </a:buClr>
              <a:tabLst>
                <a:tab pos="3856038" algn="l"/>
              </a:tabLst>
            </a:pPr>
            <a:r>
              <a:rPr lang="ru-RU" dirty="0">
                <a:solidFill>
                  <a:schemeClr val="bg1"/>
                </a:solidFill>
              </a:rPr>
              <a:t> идентификацию </a:t>
            </a:r>
            <a:r>
              <a:rPr lang="ru-RU" b="1" dirty="0">
                <a:solidFill>
                  <a:schemeClr val="bg1"/>
                </a:solidFill>
              </a:rPr>
              <a:t>альфа-излучающих</a:t>
            </a:r>
            <a:r>
              <a:rPr lang="ru-RU" dirty="0">
                <a:solidFill>
                  <a:schemeClr val="bg1"/>
                </a:solidFill>
              </a:rPr>
              <a:t> радионуклидов измерение объемной активности и суммарной объёмной активности альфа-излучающих радионуклидов </a:t>
            </a:r>
            <a:r>
              <a:rPr lang="ru-RU" b="1" dirty="0">
                <a:solidFill>
                  <a:schemeClr val="bg1"/>
                </a:solidFill>
              </a:rPr>
              <a:t>теплоносителя I контура и ЖРО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Clr>
                <a:srgbClr val="006666"/>
              </a:buClr>
              <a:tabLst>
                <a:tab pos="3856038" algn="l"/>
              </a:tabLst>
            </a:pPr>
            <a:r>
              <a:rPr lang="ru-RU" dirty="0">
                <a:solidFill>
                  <a:schemeClr val="bg1"/>
                </a:solidFill>
              </a:rPr>
              <a:t> идентификацию радионуклидов, измерение объемной активности и суммарной объёмной бета-активности </a:t>
            </a:r>
            <a:r>
              <a:rPr lang="ru-RU" b="1" dirty="0">
                <a:solidFill>
                  <a:schemeClr val="bg1"/>
                </a:solidFill>
              </a:rPr>
              <a:t>изотопов йода </a:t>
            </a:r>
            <a:r>
              <a:rPr lang="ru-RU" dirty="0">
                <a:solidFill>
                  <a:schemeClr val="bg1"/>
                </a:solidFill>
              </a:rPr>
              <a:t>в пробах воды (теплоносителя) </a:t>
            </a:r>
            <a:r>
              <a:rPr lang="ru-RU" b="1" dirty="0">
                <a:solidFill>
                  <a:schemeClr val="bg1"/>
                </a:solidFill>
              </a:rPr>
              <a:t>II, III контуров ЯЭУ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spcBef>
                <a:spcPts val="600"/>
              </a:spcBef>
              <a:tabLst>
                <a:tab pos="3856038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бъект 12">
            <a:extLst>
              <a:ext uri="{FF2B5EF4-FFF2-40B4-BE49-F238E27FC236}">
                <a16:creationId xmlns:a16="http://schemas.microsoft.com/office/drawing/2014/main" id="{6B86029F-7970-4219-A3CC-67031DCB0746}"/>
              </a:ext>
            </a:extLst>
          </p:cNvPr>
          <p:cNvSpPr txBox="1">
            <a:spLocks/>
          </p:cNvSpPr>
          <p:nvPr/>
        </p:nvSpPr>
        <p:spPr>
          <a:xfrm>
            <a:off x="6526460" y="980728"/>
            <a:ext cx="5291808" cy="5184576"/>
          </a:xfrm>
          <a:prstGeom prst="rect">
            <a:avLst/>
          </a:prstGeom>
          <a:solidFill>
            <a:schemeClr val="tx1"/>
          </a:solidFill>
          <a:ln w="19050">
            <a:solidFill>
              <a:srgbClr val="00FF99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Tx/>
              <a:buFont typeface="Wingdings 2" charset="2"/>
              <a:buChar char=""/>
              <a:tabLst>
                <a:tab pos="3856038" algn="l"/>
              </a:tabLst>
              <a:defRPr/>
            </a:pPr>
            <a:r>
              <a:rPr kumimoji="0" lang="ru-RU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измерение объемной (удельной) активности и суммарной объемной (удельной) активности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альфа-, бета- и гамма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-излучающих радионуклидов объектов внешней среды (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воды морской, воды питьевой, донных отложений, водорослей, бентосных организмов, перифитона, рыбы морской, почвы, растительности, аэрозолей и атмосферных осадков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marL="0" marR="0" lvl="0" indent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Tx/>
              <a:buFont typeface="Wingdings 2" charset="2"/>
              <a:buChar char=""/>
              <a:tabLst>
                <a:tab pos="385603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измерение суммарной объемной (удельной) активности нормируемых альфа-излучающих и бета-излучающих радионуклидов, измерение объемной (удельной) активности гамма-излучающих радионуклидов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пищевых продуктах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</a:t>
            </a:r>
          </a:p>
          <a:p>
            <a:pPr marL="0" marR="0" lvl="0" indent="0" algn="just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Tx/>
              <a:buFont typeface="Wingdings 2" charset="2"/>
              <a:buChar char=""/>
              <a:tabLst>
                <a:tab pos="3856038" algn="l"/>
              </a:tabLst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индикацию объемной активности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трития Н-3 в ЖРО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CDFDC4D-D76F-41A0-8629-F441AFE0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390" y="6106753"/>
            <a:ext cx="1061878" cy="49059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ru-RU" sz="1999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999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7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Структура и состав КСМН-01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149BA9D-BE00-409E-A8DC-B06994CED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032" y="962309"/>
            <a:ext cx="3888432" cy="450467"/>
          </a:xfrm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rgbClr val="006666"/>
                </a:solidFill>
              </a:rPr>
              <a:t>Конструкция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199C1F0-5107-4339-A974-70A6451F0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736" y="1412776"/>
            <a:ext cx="3889728" cy="5328592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FF99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КСМН-01 - программно-аппаратный комплекс, состоящий из 4-х автономных измерительных каналов регистрации альфа-, бета-, гамма-излучающих нуклидов, включающий: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66FF"/>
                </a:solidFill>
              </a:rPr>
              <a:t>Блок измерительный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альфа-радиометр РПА-01,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спектрометр бета-излучения СКБ-НЦ02,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спектрометр энергии гамма-излучения СКГ-НЦ01,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радиометр бета-излучения трития РКБ-НЦ03;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srgbClr val="0066FF"/>
                </a:solidFill>
              </a:rPr>
              <a:t>КП-01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корпус-подставка КП-01;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srgbClr val="0066FF"/>
                </a:solidFill>
              </a:rPr>
              <a:t>Автоматизированное рабочее место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ПЭВМ;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ПО </a:t>
            </a:r>
            <a:r>
              <a:rPr lang="en-US" b="1" dirty="0" err="1">
                <a:solidFill>
                  <a:schemeClr val="bg1"/>
                </a:solidFill>
              </a:rPr>
              <a:t>LinSpec</a:t>
            </a:r>
            <a:r>
              <a:rPr lang="en-US" b="1" dirty="0">
                <a:solidFill>
                  <a:schemeClr val="bg1"/>
                </a:solidFill>
              </a:rPr>
              <a:t>-R</a:t>
            </a:r>
            <a:r>
              <a:rPr lang="ru-RU" b="1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srgbClr val="0066FF"/>
                </a:solidFill>
              </a:rPr>
              <a:t>Комплекты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1"/>
                </a:solidFill>
              </a:rPr>
              <a:t>монтажные, ЗИП,  </a:t>
            </a:r>
            <a:r>
              <a:rPr lang="ru-RU" sz="1800" b="1" dirty="0" err="1">
                <a:solidFill>
                  <a:schemeClr val="bg1"/>
                </a:solidFill>
              </a:rPr>
              <a:t>вспомога</a:t>
            </a:r>
            <a:r>
              <a:rPr lang="ru-RU" sz="1800" b="1" dirty="0">
                <a:solidFill>
                  <a:schemeClr val="bg1"/>
                </a:solidFill>
              </a:rPr>
              <a:t>-тельного оборудования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srgbClr val="0066FF"/>
                </a:solidFill>
              </a:rPr>
              <a:t>Документация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1"/>
                </a:solidFill>
              </a:rPr>
              <a:t>Аттестованные методики измерений;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1"/>
                </a:solidFill>
              </a:rPr>
              <a:t>РЭ с методикой поверки;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bg1"/>
                </a:solidFill>
              </a:rPr>
              <a:t>Формуляр и руководство на ПО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ru-RU" sz="18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BF5982-8A2B-4B30-8012-E283E9A3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465" y="944517"/>
            <a:ext cx="3878486" cy="3346145"/>
          </a:xfrm>
          <a:prstGeom prst="rect">
            <a:avLst/>
          </a:prstGeom>
        </p:spPr>
      </p:pic>
      <p:sp>
        <p:nvSpPr>
          <p:cNvPr id="21" name="Объект 12">
            <a:extLst>
              <a:ext uri="{FF2B5EF4-FFF2-40B4-BE49-F238E27FC236}">
                <a16:creationId xmlns:a16="http://schemas.microsoft.com/office/drawing/2014/main" id="{BCA9109F-44C0-4CE3-A0FE-D274ADE52D16}"/>
              </a:ext>
            </a:extLst>
          </p:cNvPr>
          <p:cNvSpPr txBox="1">
            <a:spLocks/>
          </p:cNvSpPr>
          <p:nvPr/>
        </p:nvSpPr>
        <p:spPr>
          <a:xfrm>
            <a:off x="8309952" y="956432"/>
            <a:ext cx="3564672" cy="1896504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1. Альфа-радиометр РПА-01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2. Спектрометр гамма-излучения СКГ-НЦ01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3. Спектрометр бета-излучения СКБ-НЦ02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4. Радиометр бета-излучения РКБ-НЦ03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ru-RU" sz="170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495CB86-8D15-48BE-99B5-B72CA551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951" y="2852937"/>
            <a:ext cx="3564673" cy="3196294"/>
          </a:xfrm>
          <a:prstGeom prst="rect">
            <a:avLst/>
          </a:prstGeom>
          <a:ln w="12700">
            <a:solidFill>
              <a:srgbClr val="00FF99"/>
            </a:solidFill>
          </a:ln>
        </p:spPr>
      </p:pic>
      <p:sp>
        <p:nvSpPr>
          <p:cNvPr id="26" name="Объект 12">
            <a:extLst>
              <a:ext uri="{FF2B5EF4-FFF2-40B4-BE49-F238E27FC236}">
                <a16:creationId xmlns:a16="http://schemas.microsoft.com/office/drawing/2014/main" id="{72C750F7-58EF-4E9B-B75C-6F3115A0C3F2}"/>
              </a:ext>
            </a:extLst>
          </p:cNvPr>
          <p:cNvSpPr txBox="1">
            <a:spLocks/>
          </p:cNvSpPr>
          <p:nvPr/>
        </p:nvSpPr>
        <p:spPr>
          <a:xfrm>
            <a:off x="4520497" y="6199081"/>
            <a:ext cx="7525528" cy="461826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66FF"/>
                </a:solidFill>
              </a:rPr>
              <a:t>Состав КСМН-01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2EEE342-693A-4EDF-BEAD-A05882676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679" y="4305983"/>
            <a:ext cx="2469296" cy="17120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388B64-DF2E-454F-B6E4-77F60F1C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049" y="4302575"/>
            <a:ext cx="1367330" cy="1746655"/>
          </a:xfrm>
          <a:prstGeom prst="rect">
            <a:avLst/>
          </a:prstGeom>
        </p:spPr>
      </p:pic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id="{58F30AFE-4D7A-4443-B4BD-C229A73C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9637" y="6096619"/>
            <a:ext cx="1061878" cy="490599"/>
          </a:xfrm>
        </p:spPr>
        <p:txBody>
          <a:bodyPr/>
          <a:lstStyle/>
          <a:p>
            <a:pPr rtl="0"/>
            <a:fld id="{2A013F82-EE5E-44EE-A61D-E31C6657F26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Задачи метрологического обеспечения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3EDED8C-6E7E-44F4-BD44-B27E0132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6460" y="938098"/>
            <a:ext cx="5370020" cy="325067"/>
          </a:xfrm>
          <a:solidFill>
            <a:schemeClr val="tx1"/>
          </a:solidFill>
        </p:spPr>
        <p:txBody>
          <a:bodyPr/>
          <a:lstStyle/>
          <a:p>
            <a:r>
              <a:rPr lang="ru-RU" sz="1500" b="1" dirty="0">
                <a:solidFill>
                  <a:srgbClr val="0066FF"/>
                </a:solidFill>
              </a:rPr>
              <a:t>Форма перечня ИКП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47975EFE-885D-4AAE-8D4F-0440493B48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26460" y="1274206"/>
            <a:ext cx="5370020" cy="47985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Объект 12">
            <a:extLst>
              <a:ext uri="{FF2B5EF4-FFF2-40B4-BE49-F238E27FC236}">
                <a16:creationId xmlns:a16="http://schemas.microsoft.com/office/drawing/2014/main" id="{92C42A71-EEEF-4C73-A873-FB7D4A778C3E}"/>
              </a:ext>
            </a:extLst>
          </p:cNvPr>
          <p:cNvSpPr txBox="1">
            <a:spLocks/>
          </p:cNvSpPr>
          <p:nvPr/>
        </p:nvSpPr>
        <p:spPr>
          <a:xfrm>
            <a:off x="569180" y="938098"/>
            <a:ext cx="5294970" cy="4141491"/>
          </a:xfrm>
          <a:prstGeom prst="rect">
            <a:avLst/>
          </a:prstGeom>
          <a:solidFill>
            <a:schemeClr val="tx1"/>
          </a:solidFill>
          <a:ln w="15875">
            <a:solidFill>
              <a:srgbClr val="0066FF"/>
            </a:solidFill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C6BB"/>
              </a:buClr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определение и обоснование перечня измеряемых и контролируемых параметров СИ ВТ, 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перечень ИКП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C6BB"/>
              </a:buClr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решение вопроса по отнесению измерительных каналов КСМН-01 к СИ и индикаторам на основе поверочной схемы передачи размера единиц величин от вторичного эталона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ВЭ-27-15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C6BB"/>
              </a:buClr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выявление и обоснование необходимости разработки новых методов, эталонов единиц величин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методик (методов) измерений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C6BB"/>
              </a:buClr>
              <a:defRPr/>
            </a:pPr>
            <a:r>
              <a:rPr lang="ru-RU" sz="1400" b="1" dirty="0">
                <a:solidFill>
                  <a:prstClr val="black"/>
                </a:solidFill>
              </a:rPr>
              <a:t>разработка перечня СИ, необходимых для МО изделия (при разработке, производстве, испытаниях и эксплуатации), анализ обеспечения метрологической связи измеряемых и контролируемых параметров изделия с эталонами единиц величин, </a:t>
            </a:r>
            <a:r>
              <a:rPr lang="ru-RU" sz="1400" b="1" dirty="0">
                <a:solidFill>
                  <a:srgbClr val="0066FF"/>
                </a:solidFill>
              </a:rPr>
              <a:t>построение метрологических цепей;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C6BB"/>
              </a:buClr>
              <a:defRPr/>
            </a:pPr>
            <a:r>
              <a:rPr lang="ru-RU" sz="1400" b="1" dirty="0">
                <a:solidFill>
                  <a:prstClr val="black"/>
                </a:solidFill>
              </a:rPr>
              <a:t>установление требований по поверке СИ, разработка </a:t>
            </a:r>
            <a:r>
              <a:rPr lang="ru-RU" sz="1400" b="1" dirty="0">
                <a:solidFill>
                  <a:srgbClr val="0066FF"/>
                </a:solidFill>
              </a:rPr>
              <a:t>методик поверки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00C6BB"/>
              </a:buClr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3353FDB-7C7D-417D-B6DF-689EDB2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0116" y="6111347"/>
            <a:ext cx="1061878" cy="49059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13F82-EE5E-44EE-A61D-E31C6657F26F}" type="slidenum">
              <a:rPr kumimoji="0" lang="ru-RU" sz="1999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999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10D539-313D-46BD-996E-EEAE29FE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64" y="4872034"/>
            <a:ext cx="6748857" cy="1725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75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Метрологические</a:t>
            </a:r>
            <a:r>
              <a:rPr lang="ru-RU" sz="3200" dirty="0"/>
              <a:t> характеристики РПА-01 (альфа)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349CC6-4BCF-4F3D-A8AA-3FF9C7123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81664"/>
              </p:ext>
            </p:extLst>
          </p:nvPr>
        </p:nvGraphicFramePr>
        <p:xfrm>
          <a:off x="569180" y="940593"/>
          <a:ext cx="929005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Document" r:id="rId3" imgW="9289751" imgH="4976871" progId="Word.Document.12">
                  <p:embed/>
                </p:oleObj>
              </mc:Choice>
              <mc:Fallback>
                <p:oleObj name="Document" r:id="rId3" imgW="9289751" imgH="4976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180" y="940593"/>
                        <a:ext cx="9290050" cy="49768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FE557-2BA7-4887-A5D8-2985B9D91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14" y="944454"/>
            <a:ext cx="1774090" cy="2359356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0D1D5-17CD-4AB8-A322-9BD6CC52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7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Метрологические характеристики СКГ-НЦ01 (гамма)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1916B72-3433-4658-9F55-F6BCDEB75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649144"/>
              </p:ext>
            </p:extLst>
          </p:nvPr>
        </p:nvGraphicFramePr>
        <p:xfrm>
          <a:off x="569180" y="1059656"/>
          <a:ext cx="9290050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Document" r:id="rId3" imgW="9289751" imgH="4739308" progId="Word.Document.12">
                  <p:embed/>
                </p:oleObj>
              </mc:Choice>
              <mc:Fallback>
                <p:oleObj name="Document" r:id="rId3" imgW="9289751" imgH="4739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180" y="1059656"/>
                        <a:ext cx="9290050" cy="47386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3EF3B-33B9-45A9-8E79-57970AA1D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731" y="4438321"/>
            <a:ext cx="3214093" cy="238983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6FC76-6B02-481D-8927-D667AB26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7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6F6ADF-FA18-49AF-AF71-54EC7AC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80" y="260648"/>
            <a:ext cx="11357880" cy="576262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sz="2800" dirty="0"/>
              <a:t>Метрологические характеристики СКБ-НЦ02, РКБ-НЦ03 (</a:t>
            </a:r>
            <a:r>
              <a:rPr lang="el-GR" sz="2800" dirty="0"/>
              <a:t>β</a:t>
            </a:r>
            <a:r>
              <a:rPr lang="ru-RU" sz="2800" dirty="0"/>
              <a:t>)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DBB34A2-F642-44B4-A468-732416C56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82479"/>
              </p:ext>
            </p:extLst>
          </p:nvPr>
        </p:nvGraphicFramePr>
        <p:xfrm>
          <a:off x="405780" y="1452710"/>
          <a:ext cx="9290050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Document" r:id="rId3" imgW="9289751" imgH="3052466" progId="Word.Document.12">
                  <p:embed/>
                </p:oleObj>
              </mc:Choice>
              <mc:Fallback>
                <p:oleObj name="Document" r:id="rId3" imgW="9289751" imgH="3052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780" y="1452710"/>
                        <a:ext cx="9290050" cy="3052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6AC26B-9CD4-46C3-99AA-5A0FBCC76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141" y="1032852"/>
            <a:ext cx="2079966" cy="298285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40F908-C607-4B15-A21D-B9F13220C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126990"/>
              </p:ext>
            </p:extLst>
          </p:nvPr>
        </p:nvGraphicFramePr>
        <p:xfrm>
          <a:off x="401381" y="5121273"/>
          <a:ext cx="92900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Document" r:id="rId6" imgW="9289751" imgH="1223304" progId="Word.Document.12">
                  <p:embed/>
                </p:oleObj>
              </mc:Choice>
              <mc:Fallback>
                <p:oleObj name="Document" r:id="rId6" imgW="9289751" imgH="12233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381" y="5121273"/>
                        <a:ext cx="9290050" cy="1223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2B0081-EC3E-4987-A41B-4492EAFDE3A5}"/>
              </a:ext>
            </a:extLst>
          </p:cNvPr>
          <p:cNvSpPr txBox="1"/>
          <p:nvPr/>
        </p:nvSpPr>
        <p:spPr>
          <a:xfrm>
            <a:off x="435908" y="1032852"/>
            <a:ext cx="27781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Бета-спектрометр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99038-11C1-48DC-9730-F35DB2E6B621}"/>
              </a:ext>
            </a:extLst>
          </p:cNvPr>
          <p:cNvSpPr txBox="1"/>
          <p:nvPr/>
        </p:nvSpPr>
        <p:spPr>
          <a:xfrm>
            <a:off x="401381" y="4703667"/>
            <a:ext cx="27781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Радиометр трития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20318-F136-400F-BBE6-2B9E22A8F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748" y="4140116"/>
            <a:ext cx="2079967" cy="245723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91ABB6B-C792-461A-910B-38CC59F5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0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Тема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www.w3.org/XML/1998/namespace"/>
    <ds:schemaRef ds:uri="http://purl.org/dc/elements/1.1/"/>
    <ds:schemaRef ds:uri="40262f94-9f35-4ac3-9a90-690165a166b7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3208</TotalTime>
  <Words>1254</Words>
  <Application>Microsoft Office PowerPoint</Application>
  <PresentationFormat>Произвольный</PresentationFormat>
  <Paragraphs>165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Times New Roman</vt:lpstr>
      <vt:lpstr>Wingdings</vt:lpstr>
      <vt:lpstr>Wingdings 2</vt:lpstr>
      <vt:lpstr>Цитаты</vt:lpstr>
      <vt:lpstr>1_Цитаты</vt:lpstr>
      <vt:lpstr>Document</vt:lpstr>
      <vt:lpstr>Результаты решения задач опытно-конструкторской работы (ОКР) по созданию средства измерений военного назначения, применяемого в области использования атомной энергии.  Применение опыта разработки СИ  в соответствии с требованиями  Приказа ГК «Росатом» от 31.10.2013 N 1/10-НПА, Приказа Минпромторга от 28.08.2020 № 2905 для внедрения документов по стандартизации ГСОЕИ 2020-2021 года в части вооружения и военной техники</vt:lpstr>
      <vt:lpstr>Цели современной альфа, бета и гамма-спектрометрии </vt:lpstr>
      <vt:lpstr>Назначение и задачи применения КСМН-01</vt:lpstr>
      <vt:lpstr>Комплекс КСМН-01 обеспечивает:</vt:lpstr>
      <vt:lpstr>Структура и состав КСМН-01</vt:lpstr>
      <vt:lpstr>Задачи метрологического обеспечения</vt:lpstr>
      <vt:lpstr>Метрологические характеристики РПА-01 (альфа)</vt:lpstr>
      <vt:lpstr>Метрологические характеристики СКГ-НЦ01 (гамма)</vt:lpstr>
      <vt:lpstr>Метрологические характеристики СКБ-НЦ02, РКБ-НЦ03 (β)</vt:lpstr>
      <vt:lpstr>Методическое обеспечение КСМН-01</vt:lpstr>
      <vt:lpstr>Диапазоны методик измерений и пробоподготовка</vt:lpstr>
      <vt:lpstr>Презентация PowerPoint</vt:lpstr>
      <vt:lpstr>Диапазоны методик измерений и пробоподготовка</vt:lpstr>
      <vt:lpstr>Программное обеспечение КСМН-01</vt:lpstr>
      <vt:lpstr>Стойкость и живучесть КСМН-01</vt:lpstr>
      <vt:lpstr>Отличительные особенности от российских и зарубежных аналогов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Пономаренко Андрей</dc:creator>
  <cp:lastModifiedBy>User</cp:lastModifiedBy>
  <cp:revision>129</cp:revision>
  <dcterms:created xsi:type="dcterms:W3CDTF">2021-02-22T12:53:05Z</dcterms:created>
  <dcterms:modified xsi:type="dcterms:W3CDTF">2023-10-14T17:24:37Z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